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Poppins Light" panose="00000400000000000000" pitchFamily="2" charset="0"/>
      <p:regular r:id="rId17"/>
      <p:italic r:id="rId18"/>
    </p:embeddedFont>
    <p:embeddedFont>
      <p:font typeface="Poppins Light Bold" panose="020B0604020202020204" charset="0"/>
      <p:regular r:id="rId19"/>
    </p:embeddedFont>
    <p:embeddedFont>
      <p:font typeface="Poppins Medium" panose="00000600000000000000" pitchFamily="2" charset="0"/>
      <p:regular r:id="rId20"/>
      <p:italic r:id="rId21"/>
    </p:embeddedFont>
    <p:embeddedFont>
      <p:font typeface="Poppins Medium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93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446942" y="39243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53800" y="1526646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4" y="0"/>
                </a:lnTo>
                <a:lnTo>
                  <a:pt x="3586584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7860" y="1423158"/>
            <a:ext cx="10684253" cy="300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5"/>
              </a:lnSpc>
              <a:spcBef>
                <a:spcPct val="0"/>
              </a:spcBef>
            </a:pPr>
            <a:r>
              <a:rPr lang="en-US" sz="4988" dirty="0">
                <a:solidFill>
                  <a:srgbClr val="FFFFFF"/>
                </a:solidFill>
                <a:latin typeface="Poppins Medium Bold"/>
              </a:rPr>
              <a:t>LEARNING MANAGEMENT SYSTEM IMPLEMENTATION TO PROVIDE VIRTUAL SYSTEM FOR STUDENTS AND STAFF OF TUTOR HOUSE INC.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225" y="7261919"/>
            <a:ext cx="7038764" cy="286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0"/>
              </a:lnSpc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Presented by:</a:t>
            </a:r>
          </a:p>
          <a:p>
            <a:pPr>
              <a:lnSpc>
                <a:spcPts val="3760"/>
              </a:lnSpc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Denice Poblador</a:t>
            </a:r>
          </a:p>
          <a:p>
            <a:pPr>
              <a:lnSpc>
                <a:spcPts val="3760"/>
              </a:lnSpc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John Bernard Cabantog</a:t>
            </a:r>
          </a:p>
          <a:p>
            <a:pPr>
              <a:lnSpc>
                <a:spcPts val="3760"/>
              </a:lnSpc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Gleden De Guia</a:t>
            </a:r>
          </a:p>
          <a:p>
            <a:pPr>
              <a:lnSpc>
                <a:spcPts val="3760"/>
              </a:lnSpc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Renzy Gutierrez</a:t>
            </a:r>
          </a:p>
          <a:p>
            <a:pPr>
              <a:lnSpc>
                <a:spcPts val="3760"/>
              </a:lnSpc>
              <a:spcBef>
                <a:spcPct val="0"/>
              </a:spcBef>
            </a:pPr>
            <a:r>
              <a:rPr lang="en-US" sz="3133">
                <a:solidFill>
                  <a:srgbClr val="FFFFFF"/>
                </a:solidFill>
                <a:latin typeface="Poppins Medium Bold"/>
              </a:rPr>
              <a:t>Marcos Reyes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Chapter 5</a:t>
            </a:r>
          </a:p>
        </p:txBody>
      </p:sp>
      <p:sp>
        <p:nvSpPr>
          <p:cNvPr id="4" name="Freeform 4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96287" y="1382510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5911" y="3962031"/>
            <a:ext cx="4644453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oppins Medium Bold"/>
              </a:rPr>
              <a:t>Summary</a:t>
            </a: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oppins Medium Bold"/>
              </a:rPr>
              <a:t>of </a:t>
            </a: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Poppins Medium Bold"/>
              </a:rPr>
              <a:t>Findings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0146E5B-3823-CB3F-7F02-64A8ECCF0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574685"/>
            <a:ext cx="13335000" cy="48320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The summary outlines the findings regarding the implementation of a Learning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Management 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System (LMS) at Tutor House Inc.. Prior to adopting the LMS, the organization faced challenges 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such as manual documentation, ineffective communication, and limited access to educational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materials. However, the introduction of the LMS transformed their approach, leading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to improved administrative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efficiency, smoother communication, 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and a more engaging learning environment for both students and staff. 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Additionally, the LMS facilitated customized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learning experiences to better meet the needs</a:t>
            </a:r>
            <a:r>
              <a:rPr lang="en-US" altLang="en-US" sz="2800" dirty="0">
                <a:solidFill>
                  <a:srgbClr val="FFFFFF"/>
                </a:solidFill>
                <a:latin typeface="Canva Sans Bold" panose="020B060402020202020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  <a:t>of Tutor House Inc.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nva Sans Bold" panose="020B060402020202020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85397">
            <a:off x="14893719" y="4991058"/>
            <a:ext cx="2525842" cy="2603961"/>
          </a:xfrm>
          <a:custGeom>
            <a:avLst/>
            <a:gdLst/>
            <a:ahLst/>
            <a:cxnLst/>
            <a:rect l="l" t="t" r="r" b="b"/>
            <a:pathLst>
              <a:path w="2525842" h="2603961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222" flipH="1">
            <a:off x="14279129" y="1474375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838" y="342900"/>
            <a:ext cx="362798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Poppins Medium Bold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2838" y="2415003"/>
            <a:ext cx="13746697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The researchers conclude that implementation of a Learning Management System for Tutor House Inc. can be an effective approach to provide a virtual system for staffs, tutor and students of the institution.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6027" y="589675"/>
            <a:ext cx="14811170" cy="2757545"/>
            <a:chOff x="0" y="0"/>
            <a:chExt cx="19748227" cy="3676727"/>
          </a:xfrm>
        </p:grpSpPr>
        <p:sp>
          <p:nvSpPr>
            <p:cNvPr id="3" name="TextBox 3"/>
            <p:cNvSpPr txBox="1"/>
            <p:nvPr/>
          </p:nvSpPr>
          <p:spPr>
            <a:xfrm>
              <a:off x="0" y="3120044"/>
              <a:ext cx="1974822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9748227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Recommendations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193838"/>
              <a:ext cx="19748227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09600" y="3155782"/>
            <a:ext cx="16255603" cy="316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505" lvl="1" indent="-647753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 Bold"/>
              </a:rPr>
              <a:t>System Configuration and Improvement</a:t>
            </a:r>
          </a:p>
          <a:p>
            <a:pPr marL="1295505" lvl="1" indent="-647753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 Bold"/>
              </a:rPr>
              <a:t>Mobile Application Development</a:t>
            </a:r>
          </a:p>
          <a:p>
            <a:pPr marL="1295505" lvl="1" indent="-647753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 Bold"/>
              </a:rPr>
              <a:t>Online Backup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8608" y="5375004"/>
            <a:ext cx="14564516" cy="193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18"/>
              </a:lnSpc>
            </a:pPr>
            <a:r>
              <a:rPr lang="en-US" sz="12681">
                <a:solidFill>
                  <a:srgbClr val="FFFFFF"/>
                </a:solidFill>
                <a:latin typeface="Poppins Medium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0" y="-1400753"/>
            <a:ext cx="7160084" cy="5477464"/>
          </a:xfrm>
          <a:custGeom>
            <a:avLst/>
            <a:gdLst/>
            <a:ahLst/>
            <a:cxnLst/>
            <a:rect l="l" t="t" r="r" b="b"/>
            <a:pathLst>
              <a:path w="7160084" h="547746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698346" flipH="1">
            <a:off x="14309952" y="2598981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6" y="0"/>
                </a:moveTo>
                <a:lnTo>
                  <a:pt x="0" y="0"/>
                </a:lnTo>
                <a:lnTo>
                  <a:pt x="0" y="2955460"/>
                </a:lnTo>
                <a:lnTo>
                  <a:pt x="2866796" y="2955460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130" y="1328132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590877" y="1227638"/>
          <a:ext cx="7091478" cy="7831722"/>
        </p:xfrm>
        <a:graphic>
          <a:graphicData uri="http://schemas.openxmlformats.org/drawingml/2006/table">
            <a:tbl>
              <a:tblPr/>
              <a:tblGrid>
                <a:gridCol w="709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Objectives 1 &amp; 2 : Survey Results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 Bold"/>
                        </a:rPr>
                        <a:t>System Evaluation based on Usability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System Evaluation based on Reliability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System Evaluation based on Functionality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System Evaluation based on Efficiency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System Evaluation based on Maintainability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65165" y="4194908"/>
            <a:ext cx="607787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Chapter 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6964" y="41004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20645"/>
              </p:ext>
            </p:extLst>
          </p:nvPr>
        </p:nvGraphicFramePr>
        <p:xfrm>
          <a:off x="265859" y="126868"/>
          <a:ext cx="12002341" cy="9741031"/>
        </p:xfrm>
        <a:graphic>
          <a:graphicData uri="http://schemas.openxmlformats.org/drawingml/2006/table">
            <a:tbl>
              <a:tblPr/>
              <a:tblGrid>
                <a:gridCol w="5754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7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0483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Poppins Medium"/>
                        </a:rPr>
                        <a:t>  Objective 1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8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980"/>
                        </a:lnSpc>
                      </a:pPr>
                      <a:r>
                        <a:rPr lang="en-US" sz="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20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1. The current manual system effectively informs about my child's academic progress.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43%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Moderately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835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2. Clear visibility into my child's academic situation is a challenge with Tutor House Inc.'s current system.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55%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Moderately 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5835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3. Tutor House Inc.'s conventional education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approach inadequately prepares students for contemporary learning.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43%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Moderately 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446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4. Timely feedback on my child's assignments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and assessments is lacking in the manual system, complicating the understanding of their academic performance.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38%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Moderately 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20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5. I am satisfied with the current manual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assessment and feedback from teachers.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35%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700" dirty="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Moderately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81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3481542" y="6609122"/>
            <a:ext cx="4806458" cy="109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3623">
                <a:solidFill>
                  <a:srgbClr val="FFFFFF"/>
                </a:solidFill>
                <a:latin typeface="Poppins Medium Bold"/>
              </a:rPr>
              <a:t>Objective 1 : Survey Results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6964" y="41004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42863"/>
          <a:ext cx="12902288" cy="10201276"/>
        </p:xfrm>
        <a:graphic>
          <a:graphicData uri="http://schemas.openxmlformats.org/drawingml/2006/table">
            <a:tbl>
              <a:tblPr/>
              <a:tblGrid>
                <a:gridCol w="619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3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33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Objective 2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42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6. Administrative processes are not conducive enough, leading to extra paperwork and a less organized educational experience.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50%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42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7. Lack of transparency and clarity in academic performance results from manually recording student progress.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45%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42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8. Staff and administrators efficiently fulfill responsibilities in supporting students' academic needs through the existing manual system.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40%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5422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9. Implementing advanced technology would positively impact the work efficiency of staff and administrators.</a:t>
                      </a:r>
                    </a:p>
                    <a:p>
                      <a:pPr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43%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1249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10. The traditional learning management system sufficiently addresses the security and privacy concerns associated with students' academic data and records.</a:t>
                      </a:r>
                    </a:p>
                    <a:p>
                      <a:pPr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33%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Moderately   Agree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3481542" y="6688101"/>
            <a:ext cx="4806458" cy="109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3623">
                <a:solidFill>
                  <a:srgbClr val="FFFFFF"/>
                </a:solidFill>
                <a:latin typeface="Poppins Medium Bold"/>
              </a:rPr>
              <a:t>Objective 2 : Survey Results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7608422"/>
            <a:ext cx="4024687" cy="4528480"/>
          </a:xfrm>
          <a:custGeom>
            <a:avLst/>
            <a:gdLst/>
            <a:ahLst/>
            <a:cxnLst/>
            <a:rect l="l" t="t" r="r" b="b"/>
            <a:pathLst>
              <a:path w="4024687" h="4528480">
                <a:moveTo>
                  <a:pt x="4024687" y="0"/>
                </a:moveTo>
                <a:lnTo>
                  <a:pt x="0" y="0"/>
                </a:lnTo>
                <a:lnTo>
                  <a:pt x="0" y="4528481"/>
                </a:lnTo>
                <a:lnTo>
                  <a:pt x="4024687" y="4528481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550894" y="414338"/>
          <a:ext cx="13495006" cy="9458325"/>
        </p:xfrm>
        <a:graphic>
          <a:graphicData uri="http://schemas.openxmlformats.org/drawingml/2006/table">
            <a:tbl>
              <a:tblPr/>
              <a:tblGrid>
                <a:gridCol w="286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4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861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Usability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38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is easy to utilize and control.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7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buttons and other user interactions are working properly.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85%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5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Strongly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4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user interface has a pleasing and satisfying experience for the user.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 rot="-5400000">
            <a:off x="-1006970" y="3684537"/>
            <a:ext cx="6943199" cy="9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994">
                <a:solidFill>
                  <a:srgbClr val="FFFFFF"/>
                </a:solidFill>
                <a:latin typeface="Poppins Medium Bold"/>
              </a:rPr>
              <a:t>System Evaluation based on Usability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68716"/>
              </p:ext>
            </p:extLst>
          </p:nvPr>
        </p:nvGraphicFramePr>
        <p:xfrm>
          <a:off x="451202" y="827695"/>
          <a:ext cx="11055000" cy="8964005"/>
        </p:xfrm>
        <a:graphic>
          <a:graphicData uri="http://schemas.openxmlformats.org/drawingml/2006/table">
            <a:tbl>
              <a:tblPr/>
              <a:tblGrid>
                <a:gridCol w="27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3680"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Reliability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517"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The user can rely to the content of the system and the information it gives.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808"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The system itself is reliable under any circumstances.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70%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3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5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Moderately Agree</a:t>
                      </a:r>
                    </a:p>
                    <a:p>
                      <a:pPr>
                        <a:lnSpc>
                          <a:spcPts val="3225"/>
                        </a:lnSpc>
                      </a:pPr>
                      <a:r>
                        <a:rPr lang="en-US" sz="2304" dirty="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40064" marR="140064" marT="140064" marB="1400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3257517" y="6072099"/>
            <a:ext cx="4337075" cy="4114800"/>
          </a:xfrm>
          <a:custGeom>
            <a:avLst/>
            <a:gdLst/>
            <a:ahLst/>
            <a:cxnLst/>
            <a:rect l="l" t="t" r="r" b="b"/>
            <a:pathLst>
              <a:path w="4337075" h="4114800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957173">
            <a:off x="13413720" y="833099"/>
            <a:ext cx="3408645" cy="3862487"/>
          </a:xfrm>
          <a:custGeom>
            <a:avLst/>
            <a:gdLst/>
            <a:ahLst/>
            <a:cxnLst/>
            <a:rect l="l" t="t" r="r" b="b"/>
            <a:pathLst>
              <a:path w="3408645" h="3862487">
                <a:moveTo>
                  <a:pt x="0" y="0"/>
                </a:moveTo>
                <a:lnTo>
                  <a:pt x="3408646" y="0"/>
                </a:lnTo>
                <a:lnTo>
                  <a:pt x="3408646" y="3862488"/>
                </a:lnTo>
                <a:lnTo>
                  <a:pt x="0" y="386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47455" y="5140097"/>
            <a:ext cx="4522801" cy="71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Poppins Medium Bold"/>
              </a:rPr>
              <a:t>System Evaluation based on </a:t>
            </a:r>
          </a:p>
          <a:p>
            <a:pPr algn="ctr">
              <a:lnSpc>
                <a:spcPts val="2833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Poppins Medium Bold"/>
              </a:rPr>
              <a:t>Reliability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737" y="20102"/>
            <a:ext cx="4631670" cy="5589162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70243" y="410933"/>
          <a:ext cx="12688205" cy="9108694"/>
        </p:xfrm>
        <a:graphic>
          <a:graphicData uri="http://schemas.openxmlformats.org/drawingml/2006/table">
            <a:tbl>
              <a:tblPr/>
              <a:tblGrid>
                <a:gridCol w="342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879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Usability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33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serves its functions based on the specified tasks and objectives.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833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overall user experiences(I.e. buttons, grading system) is well attained. 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22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serves its purpose.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100%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5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Strongly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3383438" y="7237555"/>
            <a:ext cx="4536267" cy="8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3"/>
              </a:lnSpc>
              <a:spcBef>
                <a:spcPct val="0"/>
              </a:spcBef>
            </a:pPr>
            <a:r>
              <a:rPr lang="en-US" sz="2652">
                <a:solidFill>
                  <a:srgbClr val="FFFFFF"/>
                </a:solidFill>
                <a:latin typeface="Poppins Medium Bold"/>
              </a:rPr>
              <a:t>System Evaluation based </a:t>
            </a:r>
          </a:p>
          <a:p>
            <a:pPr algn="ctr">
              <a:lnSpc>
                <a:spcPts val="3183"/>
              </a:lnSpc>
              <a:spcBef>
                <a:spcPct val="0"/>
              </a:spcBef>
            </a:pPr>
            <a:r>
              <a:rPr lang="en-US" sz="2652">
                <a:solidFill>
                  <a:srgbClr val="FFFFFF"/>
                </a:solidFill>
                <a:latin typeface="Poppins Medium Bold"/>
              </a:rPr>
              <a:t>on Functionality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99564" y="1028700"/>
          <a:ext cx="11772900" cy="8783446"/>
        </p:xfrm>
        <a:graphic>
          <a:graphicData uri="http://schemas.openxmlformats.org/drawingml/2006/table">
            <a:tbl>
              <a:tblPr/>
              <a:tblGrid>
                <a:gridCol w="294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897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Usability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Highest Proportion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Median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Interpretation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20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generates the user requests regularly.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90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displays its features promptly.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75%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36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The system responses relatively to the time it is functioning.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70%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4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 Agree</a:t>
                      </a:r>
                    </a:p>
                    <a:p>
                      <a:pPr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2687639" y="6015555"/>
            <a:ext cx="4894709" cy="3242745"/>
          </a:xfrm>
          <a:custGeom>
            <a:avLst/>
            <a:gdLst/>
            <a:ahLst/>
            <a:cxnLst/>
            <a:rect l="l" t="t" r="r" b="b"/>
            <a:pathLst>
              <a:path w="4894709" h="3242745">
                <a:moveTo>
                  <a:pt x="0" y="0"/>
                </a:moveTo>
                <a:lnTo>
                  <a:pt x="4894709" y="0"/>
                </a:lnTo>
                <a:lnTo>
                  <a:pt x="4894709" y="3242745"/>
                </a:lnTo>
                <a:lnTo>
                  <a:pt x="0" y="3242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36646" y="1199418"/>
            <a:ext cx="3596696" cy="4114800"/>
          </a:xfrm>
          <a:custGeom>
            <a:avLst/>
            <a:gdLst/>
            <a:ahLst/>
            <a:cxnLst/>
            <a:rect l="l" t="t" r="r" b="b"/>
            <a:pathLst>
              <a:path w="3596696" h="4114800">
                <a:moveTo>
                  <a:pt x="0" y="0"/>
                </a:moveTo>
                <a:lnTo>
                  <a:pt x="3596695" y="0"/>
                </a:lnTo>
                <a:lnTo>
                  <a:pt x="3596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9564" y="275493"/>
            <a:ext cx="1483543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0B5BF"/>
                </a:solidFill>
                <a:latin typeface="Poppins Medium"/>
              </a:rPr>
              <a:t>System Evaluation based on Efficiency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10B5B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426379" y="1881014"/>
          <a:ext cx="11964328" cy="7373095"/>
        </p:xfrm>
        <a:graphic>
          <a:graphicData uri="http://schemas.openxmlformats.org/drawingml/2006/table">
            <a:tbl>
              <a:tblPr/>
              <a:tblGrid>
                <a:gridCol w="2991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1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1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70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Usability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  Highest Proportion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Median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  Interpretation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300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The system and its features can be modified without introducing defects and bugs.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Moderately Agree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087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The system can be tested and assessed if the criteria has been met.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85%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 Medium"/>
                        </a:rPr>
                        <a:t>Agree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90082" y="485924"/>
            <a:ext cx="118369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0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Poppins Medium Bold"/>
              </a:rPr>
              <a:t>System Evaluation based on </a:t>
            </a:r>
          </a:p>
          <a:p>
            <a:pPr>
              <a:lnSpc>
                <a:spcPts val="4360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Poppins Medium Bold"/>
              </a:rPr>
              <a:t>Maintainability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992</Words>
  <Application>Microsoft Office PowerPoint</Application>
  <PresentationFormat>Custom</PresentationFormat>
  <Paragraphs>439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Poppins Light Bold</vt:lpstr>
      <vt:lpstr>Calibri</vt:lpstr>
      <vt:lpstr>Poppins Light</vt:lpstr>
      <vt:lpstr>Canva Sans Bold</vt:lpstr>
      <vt:lpstr>Poppins Medium</vt:lpstr>
      <vt:lpstr>Poppins Medium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cp:lastModifiedBy>renzychristan@gmail.com</cp:lastModifiedBy>
  <cp:revision>2</cp:revision>
  <dcterms:created xsi:type="dcterms:W3CDTF">2006-08-16T00:00:00Z</dcterms:created>
  <dcterms:modified xsi:type="dcterms:W3CDTF">2024-02-19T06:58:16Z</dcterms:modified>
  <dc:identifier>DAF9JrMraFg</dc:identifier>
</cp:coreProperties>
</file>